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65" r:id="rId4"/>
    <p:sldId id="263" r:id="rId5"/>
    <p:sldId id="266" r:id="rId6"/>
    <p:sldId id="264" r:id="rId7"/>
    <p:sldId id="258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o Konte" userId="b8401e724798d61b" providerId="LiveId" clId="{AD8AB820-5703-4ECB-A3A1-200277327458}"/>
    <pc:docChg chg="delSld">
      <pc:chgData name="Marko Konte" userId="b8401e724798d61b" providerId="LiveId" clId="{AD8AB820-5703-4ECB-A3A1-200277327458}" dt="2020-10-15T02:01:11.420" v="0" actId="2696"/>
      <pc:docMkLst>
        <pc:docMk/>
      </pc:docMkLst>
      <pc:sldChg chg="del">
        <pc:chgData name="Marko Konte" userId="b8401e724798d61b" providerId="LiveId" clId="{AD8AB820-5703-4ECB-A3A1-200277327458}" dt="2020-10-15T02:01:11.420" v="0" actId="2696"/>
        <pc:sldMkLst>
          <pc:docMk/>
          <pc:sldMk cId="560311857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2D498-553F-447E-8ED3-FDBC516DA067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1A6A0-A465-44F6-927A-A22743F3C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4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1794-3720-428B-B964-F0A8F6898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7F3E5-DA43-4C8C-ADD9-E18DAD604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728A5-BDDC-4CEF-A6F6-8115728A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1303-22C7-420B-B748-1776BDAE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C0A77-050F-4C3C-95B6-7D1C789B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674E-267E-4DC0-9847-CE43A995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D9E05-4A53-4383-9055-46822D15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99DF8-3E13-4159-9D07-CE3340A1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F4AC9-911C-4C14-AF39-3E0AFDF8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1F9D5-D250-4B5D-A965-E7377E23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18C321-D52A-42C7-97D6-9D9495F72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441BB-4A02-4C2B-8433-D916BA3FE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00792-2302-49FF-8F01-E6E3B13D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3418-E8C0-4B4A-9AC9-61B0E006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BA71E-7BE9-499E-93A8-6AB0F318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5A3F-7951-4C15-9F5A-5E67FC7C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C42A0-3E0C-4D16-A8B5-2DDA25103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AD8F4-0ECB-43FA-B075-0B511CE3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C5FD1-5239-41D6-8AB0-FBE81750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8F22-A367-480F-BA81-103C5592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7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67C0-CFA1-4D43-85BF-20E1D7DF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36762-2810-4346-BAAD-837804497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FCA05-53C4-4791-AFD7-A40888E3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0AA43-A127-46DF-9E52-BFF64157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4CEFE-C729-4D90-A54A-0DF9D55C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0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A12A-E65D-4F14-A91B-A62F2B32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2DC91-15E2-424A-B0E0-C8744D39B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89F3D-A579-46CC-B0E1-9C171C594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D6B72-6528-4273-BCA2-6E7EF567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0E59D-23DF-4A5A-8935-899AA276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66D18-2A3C-4907-ADC4-8B645C3B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323A-484D-4382-80A9-39E4C43F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613CC-AAE5-4ECC-85C2-ABE21A0FC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98E22-E244-44F1-A842-4D190D84E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1DF6F-8343-40B4-9921-63757296E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6BC81-5610-4C82-B5F9-30E3E2B17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3189F-6F2A-4C02-B24B-61AC716D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89DF86-486B-4FD3-A8C8-1D34C5A7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69D66-5B0E-4A0C-A52E-14FB59F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5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7BDC-A6F0-40AE-8E07-9F3E52D5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55059-46F8-4432-AC21-2417969A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4D59-88DE-4DCA-87EE-1BDADEC1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6E357-A8F0-44BC-BF64-94FDCD01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1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710D2-9897-4647-8740-C6FAF48E9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37719-C393-48E1-A014-12CDAB05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03265-0178-4D58-B690-741D3124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7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46E7-F94B-4C9D-8655-81B64F88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29CE2-6A11-492E-9B01-4CECC55C3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C9F0E-6B4B-4EB7-926C-B75DEA1CD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E2CDA-654B-46A7-BF48-A31B9E799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9BF53-D2E4-47D4-A899-2EA905AD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3C871-3C3A-46B4-AB75-12163EC7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4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C7EC-8EE6-49F6-9486-AB7F6E280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C832A9-708C-456F-A474-9B7F2B27D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1CE0E-BEE2-447C-80C8-90AB6FCB2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6FE44-5E3D-4E24-955B-09CD10109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65CDA-3879-460E-9972-8C67565A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DE303-ACE0-4D04-9A22-8914F7CC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3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203D7-5B23-494C-A95D-798CEF28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15D19-2D1B-4029-9033-082C3774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C8E8-FA7B-4595-BA18-396F73FED0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D2090-6B57-426E-BF2C-22ABB9024750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E3F8C-4E9E-40E5-A92B-8CC48109E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A3AB-02FC-4062-9CCF-9A86DAF13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B2D43-D93B-4334-BAC7-98DA2F850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3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rl.com/article/when-perl-isn-t-fast-enough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pngimg.com/download/1328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tecnoeducacion.wordpress.com/2014/08/13/actividad-1-tecnologias-usadas-en-el-ambito-diario-escolar-e-informatico/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www.pngall.com/satellite-p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AE9FC5-F46A-49D8-B4A8-D7EF06774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42" y="1369576"/>
            <a:ext cx="4018388" cy="41188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608036-84F8-4C58-924E-9D2AE7D51B40}"/>
              </a:ext>
            </a:extLst>
          </p:cNvPr>
          <p:cNvSpPr/>
          <p:nvPr/>
        </p:nvSpPr>
        <p:spPr>
          <a:xfrm>
            <a:off x="2544000" y="1157584"/>
            <a:ext cx="7123873" cy="570041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We Should Know What Orbits our Planet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70324-1C3C-4603-A1CC-49FF399FEFC7}"/>
              </a:ext>
            </a:extLst>
          </p:cNvPr>
          <p:cNvSpPr txBox="1"/>
          <p:nvPr/>
        </p:nvSpPr>
        <p:spPr>
          <a:xfrm>
            <a:off x="3215511" y="5229226"/>
            <a:ext cx="578084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The Need for a Space Debris Analytics Program</a:t>
            </a:r>
          </a:p>
          <a:p>
            <a:pPr algn="ctr" fontAlgn="t"/>
            <a:endParaRPr 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 fontAlgn="t"/>
            <a:endParaRPr lang="en-US" sz="1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0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1E8035-8383-420F-B347-C78A4FBE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229" y="2024337"/>
            <a:ext cx="5890144" cy="3634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83440B-C8CC-4DE0-B2D3-0E3660AC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7903432">
            <a:off x="8193936" y="441327"/>
            <a:ext cx="813159" cy="5762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AEE8E3-323A-4C94-96B0-9DEE478F4F51}"/>
              </a:ext>
            </a:extLst>
          </p:cNvPr>
          <p:cNvSpPr txBox="1"/>
          <p:nvPr/>
        </p:nvSpPr>
        <p:spPr>
          <a:xfrm>
            <a:off x="7724775" y="6021287"/>
            <a:ext cx="809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0F1FF2-75B4-4232-8440-874DC8CA3F59}"/>
              </a:ext>
            </a:extLst>
          </p:cNvPr>
          <p:cNvSpPr txBox="1"/>
          <p:nvPr/>
        </p:nvSpPr>
        <p:spPr>
          <a:xfrm>
            <a:off x="205856" y="1066971"/>
            <a:ext cx="589014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Economy is in another renaissance, 62 years since Sputnik 1 and 50 since the end of Space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Things we rely on satellites for today: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Location bases applications (Uber, Lyft, YELP, social media, dating apps,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Banking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Agriculture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Climate forecasting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Players in space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Government:</a:t>
            </a:r>
            <a:r>
              <a:rPr lang="en-US" i="1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China|India|Europe</a:t>
            </a:r>
            <a:r>
              <a:rPr lang="en-US" dirty="0"/>
              <a:t> (ESA)|Japan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Commercial: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SpaceX| </a:t>
            </a:r>
            <a:r>
              <a:rPr lang="en-US" dirty="0" err="1"/>
              <a:t>BlueOrigin</a:t>
            </a:r>
            <a:r>
              <a:rPr lang="en-US" dirty="0"/>
              <a:t>| Rocket Lab| Space Angels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490D6FE-C917-4133-A1FB-AD30A868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58203" y="230258"/>
            <a:ext cx="867540" cy="836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A2C41-9268-4253-BB09-C636F0F8F011}"/>
              </a:ext>
            </a:extLst>
          </p:cNvPr>
          <p:cNvSpPr txBox="1"/>
          <p:nvPr/>
        </p:nvSpPr>
        <p:spPr>
          <a:xfrm>
            <a:off x="3979967" y="266752"/>
            <a:ext cx="44212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 Are in a NEW SPACE AGE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1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0AD86-543C-4FC6-9082-69136CA7A319}"/>
              </a:ext>
            </a:extLst>
          </p:cNvPr>
          <p:cNvSpPr txBox="1"/>
          <p:nvPr/>
        </p:nvSpPr>
        <p:spPr>
          <a:xfrm>
            <a:off x="1149361" y="226016"/>
            <a:ext cx="991853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62 years of Humans in Space = lots of Space Debris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Objects in orbit remain there a long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currently catalogue objects in space that are 10 cm and above in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About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24k objects currently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objects (below 10 cm) can still cause debilitating damage traveling at orbital speeds.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DD5E2-A702-430F-8353-474B0635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63" y="2920016"/>
            <a:ext cx="7634074" cy="3751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C33DC-66B4-4E6B-87D4-91DBCA790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4100" y="3868778"/>
            <a:ext cx="723761" cy="72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E64E1-E9FB-42AE-B9BF-7EB9B13FA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067900" y="5154484"/>
            <a:ext cx="698500" cy="737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5CAF54-C838-431B-BE91-4BA006C90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344139" y="3660865"/>
            <a:ext cx="1040534" cy="925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576544-D58D-40E9-85BB-276813CA4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343200" y="5154484"/>
            <a:ext cx="780900" cy="7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3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192A2C-5C30-434F-B32C-CE743A9D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12" y="2970787"/>
            <a:ext cx="7821975" cy="3656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7E4630-A8EF-4851-85BA-D73549054CFE}"/>
              </a:ext>
            </a:extLst>
          </p:cNvPr>
          <p:cNvSpPr txBox="1"/>
          <p:nvPr/>
        </p:nvSpPr>
        <p:spPr>
          <a:xfrm>
            <a:off x="2185010" y="161925"/>
            <a:ext cx="78219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 are NOT Good at measuring Small Space Debris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herit"/>
              </a:rPr>
              <a:t>Of all orbiting objects, we currently have the ability to track only about </a:t>
            </a:r>
            <a:r>
              <a:rPr lang="en-US" sz="2000" b="1" dirty="0">
                <a:solidFill>
                  <a:srgbClr val="E31307"/>
                </a:solidFill>
                <a:latin typeface="inherit"/>
              </a:rPr>
              <a:t>5%</a:t>
            </a:r>
            <a:r>
              <a:rPr lang="en-US" sz="2000" dirty="0">
                <a:solidFill>
                  <a:srgbClr val="E31307"/>
                </a:solidFill>
                <a:latin typeface="inherit"/>
              </a:rPr>
              <a:t> </a:t>
            </a:r>
            <a:r>
              <a:rPr lang="en-US" sz="2000" b="1" dirty="0">
                <a:solidFill>
                  <a:srgbClr val="E31307"/>
                </a:solidFill>
                <a:latin typeface="inherit"/>
              </a:rPr>
              <a:t>of objects 2 cm or greater in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1307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nherit"/>
              </a:rPr>
              <a:t>Projections agree that there is a lot more of small debris (.1- 10 cm) than those currently catalogued, but they vary greatly in how much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E31307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96649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14DF-E1C3-4F02-912E-37F9ADB1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810"/>
            <a:ext cx="10515600" cy="755115"/>
          </a:xfrm>
        </p:spPr>
        <p:txBody>
          <a:bodyPr>
            <a:noAutofit/>
          </a:bodyPr>
          <a:lstStyle/>
          <a:p>
            <a:pPr algn="ctr"/>
            <a:r>
              <a:rPr 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Demand for Satellites is Sky- Rocketing</a:t>
            </a:r>
            <a:br>
              <a:rPr 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6B273-F201-4877-8AEC-BF7E39434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6" y="1323996"/>
            <a:ext cx="6262688" cy="4532313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000" dirty="0"/>
              <a:t>The computing and networking revolution has made satellites more efficient and powerful</a:t>
            </a:r>
          </a:p>
          <a:p>
            <a:pPr marL="285750" indent="-285750"/>
            <a:endParaRPr lang="en-US" sz="2000" dirty="0"/>
          </a:p>
          <a:p>
            <a:pPr marL="285750" indent="-285750"/>
            <a:r>
              <a:rPr lang="en-US" sz="2000" dirty="0"/>
              <a:t>Invention of ‘cube-</a:t>
            </a:r>
            <a:r>
              <a:rPr lang="en-US" sz="2000" dirty="0" err="1"/>
              <a:t>sats’</a:t>
            </a:r>
            <a:r>
              <a:rPr lang="en-US" sz="2000" dirty="0"/>
              <a:t> has made satellites smaller in size, harder to track in orbit</a:t>
            </a:r>
          </a:p>
          <a:p>
            <a:pPr marL="285750" indent="-285750"/>
            <a:endParaRPr lang="en-US" sz="2000" dirty="0"/>
          </a:p>
          <a:p>
            <a:pPr marL="285750" indent="-285750"/>
            <a:r>
              <a:rPr lang="en-US" sz="2000" dirty="0"/>
              <a:t>The number of operational Satellites has doubled the last 5 years, it is expected to triple in the next 5 years</a:t>
            </a:r>
          </a:p>
          <a:p>
            <a:pPr marL="285750" indent="-285750"/>
            <a:endParaRPr lang="en-US" sz="2000" dirty="0"/>
          </a:p>
          <a:p>
            <a:pPr marL="285750" indent="-285750"/>
            <a:r>
              <a:rPr lang="en-US" sz="2000" dirty="0"/>
              <a:t>Commercial and Governmental involvement will continue increasing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5B4B0-A180-4C38-8132-0F3D6BE37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864" y="1432470"/>
            <a:ext cx="4652960" cy="43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7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C9A29-CA96-4738-9169-C82F3045A426}"/>
              </a:ext>
            </a:extLst>
          </p:cNvPr>
          <p:cNvSpPr txBox="1"/>
          <p:nvPr/>
        </p:nvSpPr>
        <p:spPr>
          <a:xfrm>
            <a:off x="2952928" y="46970"/>
            <a:ext cx="62861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SPACE DEBRIS ANALYTICS PROGRAM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F8E45-CAB5-414F-9634-92D7EF5B6134}"/>
              </a:ext>
            </a:extLst>
          </p:cNvPr>
          <p:cNvSpPr txBox="1"/>
          <p:nvPr/>
        </p:nvSpPr>
        <p:spPr>
          <a:xfrm>
            <a:off x="7191374" y="5465574"/>
            <a:ext cx="708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1C48D2-3E85-4D27-8F8A-15F126D0E328}"/>
              </a:ext>
            </a:extLst>
          </p:cNvPr>
          <p:cNvSpPr txBox="1"/>
          <p:nvPr/>
        </p:nvSpPr>
        <p:spPr>
          <a:xfrm>
            <a:off x="426830" y="754959"/>
            <a:ext cx="5943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Analytic Models</a:t>
            </a: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Modern Geospatial Analytic techniques such as geo- clustering, distribution modeling, point pattern analysis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Models will use data fed from radars/ telescopes to precisely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calculate velocity, altitude, and projected movement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3803E-3247-4D97-B095-C5CF5F2DA424}"/>
              </a:ext>
            </a:extLst>
          </p:cNvPr>
          <p:cNvSpPr txBox="1"/>
          <p:nvPr/>
        </p:nvSpPr>
        <p:spPr>
          <a:xfrm>
            <a:off x="6370391" y="753717"/>
            <a:ext cx="54691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Radar Calibration</a:t>
            </a:r>
          </a:p>
          <a:p>
            <a:pPr algn="ctr"/>
            <a:endParaRPr lang="en-US" b="1" u="sng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Utilize radar/ telescope systems from around the globe to feed models triangulated location data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Radar/ Telescope data will gather small Space Debris object location data in TLE format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0DCFE-3A7C-46F3-982A-4F76BED3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61" y="3785745"/>
            <a:ext cx="4540277" cy="30722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D8E2E2-984A-4721-8CF8-39389B67994D}"/>
              </a:ext>
            </a:extLst>
          </p:cNvPr>
          <p:cNvSpPr txBox="1"/>
          <p:nvPr/>
        </p:nvSpPr>
        <p:spPr>
          <a:xfrm>
            <a:off x="3818132" y="3324790"/>
            <a:ext cx="455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WILL BE OUR FUTURE IF WE DO NOT ACT</a:t>
            </a:r>
          </a:p>
        </p:txBody>
      </p:sp>
    </p:spTree>
    <p:extLst>
      <p:ext uri="{BB962C8B-B14F-4D97-AF65-F5344CB8AC3E}">
        <p14:creationId xmlns:p14="http://schemas.microsoft.com/office/powerpoint/2010/main" val="314351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B1240-4C42-423C-8E33-4F4F8044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735" y="0"/>
            <a:ext cx="4758266" cy="2676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09A5B-40DF-47F5-9066-F88E5AFFF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733" y="4380511"/>
            <a:ext cx="4758267" cy="2477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A5934-FA15-4552-A154-F3F5931E3B63}"/>
              </a:ext>
            </a:extLst>
          </p:cNvPr>
          <p:cNvSpPr txBox="1"/>
          <p:nvPr/>
        </p:nvSpPr>
        <p:spPr>
          <a:xfrm>
            <a:off x="203672" y="200025"/>
            <a:ext cx="7159153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INVEST IN THE SPACE DEBRIS ANALYTICS PROGRAM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IT WILL:</a:t>
            </a:r>
          </a:p>
          <a:p>
            <a:endParaRPr lang="en-US" sz="2000" b="1" u="sng" dirty="0">
              <a:solidFill>
                <a:srgbClr val="FF0000"/>
              </a:solidFill>
            </a:endParaRPr>
          </a:p>
          <a:p>
            <a:endParaRPr lang="en-US" sz="2000" b="1" u="sng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PRODUCE accurate and reliable data on small space debris for us to catalogue and monitor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PROTECT our Networks and allow for less risk in future technological expansions in LEO and beyond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MAINTAIN earths orbital ecosystem manageable for consumption by future generations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IMPROVE the opportunity for future human exploration and for mankind to become an interplanetary species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7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74BE8C-D8A6-47B3-8231-889E1F5A4983}"/>
              </a:ext>
            </a:extLst>
          </p:cNvPr>
          <p:cNvSpPr txBox="1"/>
          <p:nvPr/>
        </p:nvSpPr>
        <p:spPr>
          <a:xfrm>
            <a:off x="8181560" y="2350190"/>
            <a:ext cx="27034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ALRIGHT..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ALRIGHT..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ALRIGHT</a:t>
            </a:r>
          </a:p>
        </p:txBody>
      </p:sp>
    </p:spTree>
    <p:extLst>
      <p:ext uri="{BB962C8B-B14F-4D97-AF65-F5344CB8AC3E}">
        <p14:creationId xmlns:p14="http://schemas.microsoft.com/office/powerpoint/2010/main" val="349379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434</Words>
  <Application>Microsoft Office PowerPoint</Application>
  <PresentationFormat>Widescreen</PresentationFormat>
  <Paragraphs>82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Demand for Satellites is Sky- Rocketing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Marko Konte</dc:creator>
  <cp:lastModifiedBy>Marko Konte</cp:lastModifiedBy>
  <cp:revision>38</cp:revision>
  <dcterms:created xsi:type="dcterms:W3CDTF">2019-04-20T16:47:13Z</dcterms:created>
  <dcterms:modified xsi:type="dcterms:W3CDTF">2020-10-15T02:01:17Z</dcterms:modified>
</cp:coreProperties>
</file>